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2" r:id="rId5"/>
    <p:sldId id="274" r:id="rId6"/>
    <p:sldId id="275" r:id="rId7"/>
    <p:sldId id="276" r:id="rId8"/>
    <p:sldId id="277" r:id="rId9"/>
    <p:sldId id="278" r:id="rId10"/>
    <p:sldId id="279" r:id="rId11"/>
    <p:sldId id="280" r:id="rId12"/>
    <p:sldId id="281" r:id="rId13"/>
    <p:sldId id="282" r:id="rId14"/>
    <p:sldId id="284" r:id="rId15"/>
    <p:sldId id="262" r:id="rId16"/>
    <p:sldId id="285" r:id="rId17"/>
    <p:sldId id="286" r:id="rId18"/>
    <p:sldId id="287"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AFF7E5-AB0D-4EA1-9C55-48E37353165B}"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FF7E5-AB0D-4EA1-9C55-48E37353165B}"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FF7E5-AB0D-4EA1-9C55-48E37353165B}"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FF7E5-AB0D-4EA1-9C55-48E37353165B}"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FF7E5-AB0D-4EA1-9C55-48E37353165B}"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FF7E5-AB0D-4EA1-9C55-48E37353165B}"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AFF7E5-AB0D-4EA1-9C55-48E37353165B}" type="datetimeFigureOut">
              <a:rPr lang="en-US" smtClean="0"/>
              <a:pPr/>
              <a:t>6/29/2021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FF7E5-AB0D-4EA1-9C55-48E37353165B}" type="datetimeFigureOut">
              <a:rPr lang="en-US" smtClean="0"/>
              <a:pPr/>
              <a:t>6/29/2021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FF7E5-AB0D-4EA1-9C55-48E37353165B}" type="datetimeFigureOut">
              <a:rPr lang="en-US" smtClean="0"/>
              <a:pPr/>
              <a:t>6/29/2021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FF7E5-AB0D-4EA1-9C55-48E37353165B}"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FF7E5-AB0D-4EA1-9C55-48E37353165B}"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63412-2FAB-424C-A97E-7812010849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FF7E5-AB0D-4EA1-9C55-48E37353165B}" type="datetimeFigureOut">
              <a:rPr lang="en-US" smtClean="0"/>
              <a:pPr/>
              <a:t>6/29/2021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63412-2FAB-424C-A97E-7812010849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ockfound.rockarch.org/social_scien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ordfoundation.org/media/2418/1957-annual-report.pdf%20(%20accessed%20June%209,%20202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fordfoundation.org/work/investing-in-individuals/international-fellowships-progra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Gulbenkian_Commiss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arnegie.org/publications/public-scholarship-a-new-perspective-for-the-21st-centu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829846"/>
            <a:ext cx="6781800" cy="4808954"/>
          </a:xfrm>
        </p:spPr>
        <p:txBody>
          <a:bodyPr>
            <a:normAutofit fontScale="77500" lnSpcReduction="20000"/>
          </a:bodyPr>
          <a:lstStyle/>
          <a:p>
            <a:pPr algn="l"/>
            <a:r>
              <a:rPr lang="en-US" sz="2300" dirty="0" smtClean="0">
                <a:solidFill>
                  <a:schemeClr val="tx1"/>
                </a:solidFill>
              </a:rPr>
              <a:t>Slide 1</a:t>
            </a:r>
          </a:p>
          <a:p>
            <a:r>
              <a:rPr lang="en-US" sz="3800" b="1" dirty="0" smtClean="0">
                <a:solidFill>
                  <a:schemeClr val="tx1"/>
                </a:solidFill>
              </a:rPr>
              <a:t>The Ups and Downs of  Foundation Support for the Social Sciences:</a:t>
            </a:r>
          </a:p>
          <a:p>
            <a:pPr algn="l"/>
            <a:r>
              <a:rPr lang="en-US" sz="3800" b="1" dirty="0" smtClean="0">
                <a:solidFill>
                  <a:schemeClr val="tx1"/>
                </a:solidFill>
              </a:rPr>
              <a:t>          Looking back for a stable future</a:t>
            </a:r>
          </a:p>
          <a:p>
            <a:endParaRPr lang="en-US" dirty="0" smtClean="0">
              <a:solidFill>
                <a:schemeClr val="tx1"/>
              </a:solidFill>
            </a:endParaRPr>
          </a:p>
          <a:p>
            <a:r>
              <a:rPr lang="en-US" dirty="0" smtClean="0">
                <a:solidFill>
                  <a:schemeClr val="tx1"/>
                </a:solidFill>
              </a:rPr>
              <a:t>Patricia Rosenfield</a:t>
            </a:r>
          </a:p>
          <a:p>
            <a:r>
              <a:rPr lang="en-US" dirty="0" smtClean="0">
                <a:solidFill>
                  <a:schemeClr val="tx1"/>
                </a:solidFill>
              </a:rPr>
              <a:t>June 10, 2021</a:t>
            </a:r>
            <a:br>
              <a:rPr lang="en-US" dirty="0" smtClean="0">
                <a:solidFill>
                  <a:schemeClr val="tx1"/>
                </a:solidFill>
              </a:rPr>
            </a:br>
            <a:r>
              <a:rPr lang="en-US" dirty="0" smtClean="0">
                <a:solidFill>
                  <a:schemeClr val="tx1"/>
                </a:solidFill>
              </a:rPr>
              <a:t>Panel 2</a:t>
            </a:r>
          </a:p>
          <a:p>
            <a:endParaRPr lang="en-US" dirty="0" smtClean="0">
              <a:solidFill>
                <a:schemeClr val="tx1"/>
              </a:solidFill>
            </a:endParaRPr>
          </a:p>
          <a:p>
            <a:r>
              <a:rPr lang="en-US" dirty="0" smtClean="0">
                <a:solidFill>
                  <a:schemeClr val="tx1"/>
                </a:solidFill>
              </a:rPr>
              <a:t>Miami Institute for the Social Sciences Workshop</a:t>
            </a:r>
          </a:p>
          <a:p>
            <a:r>
              <a:rPr lang="en-US" dirty="0" smtClean="0">
                <a:solidFill>
                  <a:schemeClr val="tx1"/>
                </a:solidFill>
              </a:rPr>
              <a:t>“Funding the Revolution in the Academe”</a:t>
            </a:r>
          </a:p>
          <a:p>
            <a:endParaRPr lang="en-US" dirty="0" smtClean="0">
              <a:solidFill>
                <a:schemeClr val="tx1"/>
              </a:solidFill>
            </a:endParaRPr>
          </a:p>
          <a:p>
            <a:endParaRPr lang="en-US" dirty="0" smtClean="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dirty="0" smtClean="0"/>
              <a:t>Slide 10</a:t>
            </a:r>
            <a:r>
              <a:rPr lang="en-US" sz="2800" dirty="0" smtClean="0"/>
              <a:t/>
            </a:r>
            <a:br>
              <a:rPr lang="en-US" sz="2800" dirty="0" smtClean="0"/>
            </a:br>
            <a:r>
              <a:rPr lang="en-US" sz="2800" dirty="0" smtClean="0"/>
              <a:t>                    Another game changer for social science </a:t>
            </a:r>
            <a:br>
              <a:rPr lang="en-US" sz="2800" dirty="0" smtClean="0"/>
            </a:br>
            <a:r>
              <a:rPr lang="en-US" sz="2800" dirty="0" smtClean="0"/>
              <a:t>                                         qua social science</a:t>
            </a:r>
            <a:endParaRPr lang="en-US" sz="2800" dirty="0"/>
          </a:p>
        </p:txBody>
      </p:sp>
      <p:sp>
        <p:nvSpPr>
          <p:cNvPr id="3" name="Content Placeholder 2"/>
          <p:cNvSpPr>
            <a:spLocks noGrp="1"/>
          </p:cNvSpPr>
          <p:nvPr>
            <p:ph idx="1"/>
          </p:nvPr>
        </p:nvSpPr>
        <p:spPr/>
        <p:txBody>
          <a:bodyPr>
            <a:normAutofit fontScale="62500" lnSpcReduction="20000"/>
          </a:bodyPr>
          <a:lstStyle/>
          <a:p>
            <a:pPr>
              <a:buNone/>
            </a:pPr>
            <a:r>
              <a:rPr lang="en-US" sz="2800" b="1" dirty="0" smtClean="0"/>
              <a:t>In 1929</a:t>
            </a:r>
            <a:r>
              <a:rPr lang="en-US" sz="2800" dirty="0" smtClean="0"/>
              <a:t>, LSRM merged  with the Rockefeller Foundation (RF) and most of the Rockefeller Entities…RF created a Division of Social Sciences that maintained and expanded LSRM funding for projects, fellowships, exchanges, associations, universities in the U.S. and selected  countries in Europe and elsewhere BUT </a:t>
            </a:r>
          </a:p>
          <a:p>
            <a:pPr>
              <a:buNone/>
            </a:pPr>
            <a:r>
              <a:rPr lang="en-US" sz="2800" b="1" dirty="0" smtClean="0"/>
              <a:t>by 1933</a:t>
            </a:r>
            <a:r>
              <a:rPr lang="en-US" sz="2800" dirty="0" smtClean="0"/>
              <a:t>, Trustees and leadership were concerned about the program breadth and increasingly dire domestic and global conditions.  They wanted to focus on problem solving and “concrete fields of application.” (25)</a:t>
            </a:r>
          </a:p>
          <a:p>
            <a:pPr>
              <a:buNone/>
            </a:pPr>
            <a:r>
              <a:rPr lang="en-US" sz="2800" b="1" dirty="0" smtClean="0"/>
              <a:t>by 1935</a:t>
            </a:r>
            <a:r>
              <a:rPr lang="en-US" sz="2800" dirty="0" smtClean="0"/>
              <a:t>, the Social Sciences Division, responded. They ended “support to the general development of the social sciences” and recommended support for “ development of programs in international relations, economic security, public administration“ possibly including  “public finance and taxation, housing, and criminology…after a study of the financial implications…” (27) </a:t>
            </a:r>
          </a:p>
          <a:p>
            <a:pPr>
              <a:buNone/>
            </a:pPr>
            <a:endParaRPr lang="en-US" sz="2400" dirty="0" smtClean="0"/>
          </a:p>
          <a:p>
            <a:pPr>
              <a:buNone/>
            </a:pPr>
            <a:endParaRPr lang="en-US" sz="2600" dirty="0" smtClean="0"/>
          </a:p>
          <a:p>
            <a:pPr>
              <a:buNone/>
            </a:pPr>
            <a:r>
              <a:rPr lang="en-US" sz="2600" dirty="0" smtClean="0"/>
              <a:t>Rockefeller Foundation Review, “History of Foundation Programs: 1913-1936, “RF, RG 3.1,Ser 900, Box 23, Folder 171, Rockefeller Archive Center</a:t>
            </a:r>
          </a:p>
          <a:p>
            <a:pPr>
              <a:buNone/>
            </a:pPr>
            <a:r>
              <a:rPr lang="en-US" sz="2600" dirty="0" smtClean="0"/>
              <a:t>For succinct review of the Social Sciences at RF, see </a:t>
            </a:r>
            <a:r>
              <a:rPr lang="en-US" sz="2600" i="1" dirty="0" smtClean="0"/>
              <a:t>The Rockefeller Foundation: A Digital History. </a:t>
            </a:r>
            <a:endParaRPr lang="en-US" sz="2600" dirty="0" smtClean="0"/>
          </a:p>
          <a:p>
            <a:pPr>
              <a:buNone/>
            </a:pPr>
            <a:r>
              <a:rPr lang="en-US" sz="2600" dirty="0" smtClean="0"/>
              <a:t>       “Social Sciences.” Rockefeller Archive Center,  </a:t>
            </a:r>
            <a:r>
              <a:rPr lang="en-US" sz="2600" dirty="0" smtClean="0">
                <a:hlinkClick r:id="rId2"/>
              </a:rPr>
              <a:t>https://rockfound.rockarch.org/social_sciences</a:t>
            </a:r>
            <a:endParaRPr lang="en-US" sz="2600" dirty="0" smtClean="0"/>
          </a:p>
          <a:p>
            <a:pPr>
              <a:buNone/>
            </a:pPr>
            <a:r>
              <a:rPr lang="en-US" sz="2600" dirty="0" smtClean="0"/>
              <a:t>       (accessed June 9, 2021)</a:t>
            </a:r>
          </a:p>
          <a:p>
            <a:pPr>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Slide 11</a:t>
            </a:r>
            <a:r>
              <a:rPr lang="en-US" sz="2400" dirty="0" smtClean="0"/>
              <a:t/>
            </a:r>
            <a:br>
              <a:rPr lang="en-US" sz="2400" dirty="0" smtClean="0"/>
            </a:br>
            <a:r>
              <a:rPr lang="en-US" sz="2400" dirty="0" smtClean="0"/>
              <a:t> Other foundations supporting the social sciences in the 1930s       and early 1940s, e.g.,</a:t>
            </a:r>
            <a:endParaRPr lang="en-US" sz="2400" dirty="0"/>
          </a:p>
        </p:txBody>
      </p:sp>
      <p:sp>
        <p:nvSpPr>
          <p:cNvPr id="3" name="Content Placeholder 2"/>
          <p:cNvSpPr>
            <a:spLocks noGrp="1"/>
          </p:cNvSpPr>
          <p:nvPr>
            <p:ph idx="1"/>
          </p:nvPr>
        </p:nvSpPr>
        <p:spPr>
          <a:xfrm>
            <a:off x="304800" y="1295400"/>
            <a:ext cx="8382000" cy="5181600"/>
          </a:xfrm>
        </p:spPr>
        <p:txBody>
          <a:bodyPr>
            <a:normAutofit fontScale="25000" lnSpcReduction="20000"/>
          </a:bodyPr>
          <a:lstStyle/>
          <a:p>
            <a:pPr>
              <a:buNone/>
            </a:pPr>
            <a:endParaRPr lang="en-US" sz="2800" dirty="0" smtClean="0"/>
          </a:p>
          <a:p>
            <a:pPr>
              <a:buNone/>
            </a:pPr>
            <a:r>
              <a:rPr lang="en-US" sz="8000" dirty="0" smtClean="0"/>
              <a:t>      </a:t>
            </a:r>
            <a:r>
              <a:rPr lang="en-US" sz="8000" b="1" dirty="0" smtClean="0"/>
              <a:t>1925 </a:t>
            </a:r>
            <a:r>
              <a:rPr lang="en-US" sz="8000" dirty="0" smtClean="0"/>
              <a:t>John Simon Foundation, support of fellowships in the social sciences</a:t>
            </a:r>
            <a:br>
              <a:rPr lang="en-US" sz="8000" dirty="0" smtClean="0"/>
            </a:br>
            <a:r>
              <a:rPr lang="en-US" sz="8000" b="1" dirty="0" smtClean="0"/>
              <a:t>1930</a:t>
            </a:r>
            <a:r>
              <a:rPr lang="en-US" sz="8000" dirty="0" smtClean="0"/>
              <a:t> W.K. Kellogg Foundation, support of child welfare</a:t>
            </a:r>
          </a:p>
          <a:p>
            <a:pPr>
              <a:buNone/>
            </a:pPr>
            <a:r>
              <a:rPr lang="en-US" sz="8000" dirty="0" smtClean="0"/>
              <a:t>      </a:t>
            </a:r>
            <a:r>
              <a:rPr lang="en-US" sz="8000" b="1" dirty="0" smtClean="0"/>
              <a:t>mid-1930s</a:t>
            </a:r>
            <a:r>
              <a:rPr lang="en-US" sz="8000" dirty="0" smtClean="0"/>
              <a:t> Carnegie Corporation (CC),  presidential assistant, Charles Dollard, continued the support for  interdisciplinary research but was increasingly interested in quantitative social sciences. He also made grants in the U.S. and overseas supporting work in educational psychology and international affairs. (Rosenfield, Ch.3)</a:t>
            </a:r>
          </a:p>
          <a:p>
            <a:pPr>
              <a:buNone/>
            </a:pPr>
            <a:r>
              <a:rPr lang="en-US" sz="8000" dirty="0" smtClean="0"/>
              <a:t>       </a:t>
            </a:r>
            <a:r>
              <a:rPr lang="en-US" sz="8000" b="1" dirty="0" smtClean="0"/>
              <a:t>late 1930s </a:t>
            </a:r>
            <a:r>
              <a:rPr lang="en-US" sz="8000" dirty="0" smtClean="0"/>
              <a:t>CC supported Edward Mead Earle in his efforts to develop social science collaboration in international security.(Ekbladh, 2011-2012.)</a:t>
            </a:r>
          </a:p>
          <a:p>
            <a:pPr>
              <a:buNone/>
            </a:pPr>
            <a:r>
              <a:rPr lang="en-US" sz="8000" dirty="0" smtClean="0"/>
              <a:t>       </a:t>
            </a:r>
            <a:r>
              <a:rPr lang="en-US" sz="8000" b="1" dirty="0" smtClean="0"/>
              <a:t>1941</a:t>
            </a:r>
            <a:r>
              <a:rPr lang="en-US" sz="8000" dirty="0" smtClean="0"/>
              <a:t> Wenner-Gren Foundation (The Viking Fund) to support anthropology</a:t>
            </a:r>
          </a:p>
          <a:p>
            <a:pPr>
              <a:buNone/>
            </a:pPr>
            <a:r>
              <a:rPr lang="en-US" sz="8000" dirty="0" smtClean="0"/>
              <a:t>       </a:t>
            </a:r>
            <a:r>
              <a:rPr lang="en-US" sz="8000" b="1" dirty="0" smtClean="0"/>
              <a:t>1942/43</a:t>
            </a:r>
            <a:r>
              <a:rPr lang="en-US" sz="8000" dirty="0" smtClean="0"/>
              <a:t> RF and CC each provided $20,000 for meetings of the  Ethnogeographic Board, created by SSRC, ACLS, National Research Council and Smithsonian Institution to aid in war effort. They  brought together area specialists , geographers, and  anthropologists  to develop pamphlets on languages, cultures, social , and natural conditions, primarily in the Pacific Region.   (Rosenfield, Ch. 4, 159)</a:t>
            </a:r>
          </a:p>
          <a:p>
            <a:pPr>
              <a:buNone/>
            </a:pPr>
            <a:r>
              <a:rPr lang="en-US" sz="6400" dirty="0" smtClean="0"/>
              <a:t>Rosenfield, Patricia L. 2014. </a:t>
            </a:r>
            <a:r>
              <a:rPr lang="en-US" sz="6400" i="1" dirty="0" smtClean="0"/>
              <a:t>A World of Giving: A Century of International Philanthropy-Carnegie Corporation of New York</a:t>
            </a:r>
            <a:r>
              <a:rPr lang="en-US" sz="6400" dirty="0" smtClean="0"/>
              <a:t>. New York: PublicAffairs</a:t>
            </a:r>
          </a:p>
          <a:p>
            <a:pPr>
              <a:buNone/>
            </a:pPr>
            <a:r>
              <a:rPr lang="en-US" sz="6400" dirty="0" smtClean="0"/>
              <a:t>Ekbladh, David. 2011-2012. “Present at the Creation: Edward Mead Earle and  the Depression Era Origins of Security Studies.” </a:t>
            </a:r>
            <a:r>
              <a:rPr lang="en-US" sz="6400" i="1" dirty="0" smtClean="0"/>
              <a:t>International Security </a:t>
            </a:r>
            <a:r>
              <a:rPr lang="en-US" sz="6400" dirty="0" smtClean="0"/>
              <a:t>36, No.3 (Winter): 107-141.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990600"/>
          </a:xfrm>
        </p:spPr>
        <p:txBody>
          <a:bodyPr>
            <a:normAutofit/>
          </a:bodyPr>
          <a:lstStyle/>
          <a:p>
            <a:pPr algn="l"/>
            <a:r>
              <a:rPr lang="en-US" sz="1800" dirty="0" smtClean="0"/>
              <a:t>Slide 12</a:t>
            </a:r>
            <a:r>
              <a:rPr lang="en-US" sz="2400" dirty="0" smtClean="0"/>
              <a:t/>
            </a:r>
            <a:br>
              <a:rPr lang="en-US" sz="2400" dirty="0" smtClean="0"/>
            </a:br>
            <a:r>
              <a:rPr lang="en-US" sz="2400" dirty="0" smtClean="0"/>
              <a:t>          Foundations and Social Sciences- Post-World War II (1)</a:t>
            </a:r>
            <a:endParaRPr lang="en-US" sz="2400" dirty="0"/>
          </a:p>
        </p:txBody>
      </p:sp>
      <p:sp>
        <p:nvSpPr>
          <p:cNvPr id="3" name="Content Placeholder 2"/>
          <p:cNvSpPr>
            <a:spLocks noGrp="1"/>
          </p:cNvSpPr>
          <p:nvPr>
            <p:ph idx="1"/>
          </p:nvPr>
        </p:nvSpPr>
        <p:spPr>
          <a:xfrm>
            <a:off x="381000" y="762000"/>
            <a:ext cx="8305800" cy="5867400"/>
          </a:xfrm>
        </p:spPr>
        <p:txBody>
          <a:bodyPr>
            <a:normAutofit fontScale="25000" lnSpcReduction="20000"/>
          </a:bodyPr>
          <a:lstStyle/>
          <a:p>
            <a:pPr algn="ctr">
              <a:buNone/>
            </a:pPr>
            <a:r>
              <a:rPr lang="en-US" sz="6200" dirty="0" smtClean="0"/>
              <a:t> </a:t>
            </a:r>
            <a:r>
              <a:rPr lang="en-US" sz="7200" b="1" dirty="0" smtClean="0"/>
              <a:t>Golden age of support for social sciences but with two caveats</a:t>
            </a:r>
          </a:p>
          <a:p>
            <a:pPr marL="1143000" indent="-1143000">
              <a:lnSpc>
                <a:spcPct val="120000"/>
              </a:lnSpc>
              <a:buNone/>
            </a:pPr>
            <a:r>
              <a:rPr lang="en-US" sz="6400" dirty="0" smtClean="0"/>
              <a:t>1. Emphasis on quantitative methods in most social sciences,  e.g., quantitative behavioral economics displaces political economy</a:t>
            </a:r>
          </a:p>
          <a:p>
            <a:pPr marL="1143000" indent="-1143000">
              <a:lnSpc>
                <a:spcPct val="120000"/>
              </a:lnSpc>
              <a:buNone/>
            </a:pPr>
            <a:r>
              <a:rPr lang="en-US" sz="6400" dirty="0" smtClean="0"/>
              <a:t>2. Applied to problem solving in a particular field: population, agriculture, education, crime, urban planning, environment, human development, and especially Area Studies  </a:t>
            </a:r>
          </a:p>
          <a:p>
            <a:pPr>
              <a:buNone/>
            </a:pPr>
            <a:r>
              <a:rPr lang="en-US" sz="6400" dirty="0" smtClean="0"/>
              <a:t>Major new actor: </a:t>
            </a:r>
            <a:r>
              <a:rPr lang="en-US" sz="6400" b="1" dirty="0" smtClean="0"/>
              <a:t>Ford Foundation </a:t>
            </a:r>
            <a:r>
              <a:rPr lang="en-US" sz="6400" dirty="0" smtClean="0"/>
              <a:t>(FF)- the largest American foundation until the end of the 20</a:t>
            </a:r>
            <a:r>
              <a:rPr lang="en-US" sz="6400" baseline="30000" dirty="0" smtClean="0"/>
              <a:t>th</a:t>
            </a:r>
            <a:r>
              <a:rPr lang="en-US" sz="6400" dirty="0" smtClean="0"/>
              <a:t> century, established in 1950 to advance human welfare. </a:t>
            </a:r>
            <a:r>
              <a:rPr lang="en-US" sz="6400" b="1" dirty="0" smtClean="0"/>
              <a:t>Social sciences </a:t>
            </a:r>
            <a:r>
              <a:rPr lang="en-US" sz="6400" dirty="0" smtClean="0"/>
              <a:t>have played a role in nearly  all aspects of its work. With a brief exception from 1951-1957, the social science grants have been in relation to other fields for the purpose of problem solving, per above. Ford has supported major fellowship programs for social scientists in fields such as area studies, population and development (with RF and Population Council), human reproduction and sexuality, international economics, and many more.</a:t>
            </a:r>
          </a:p>
          <a:p>
            <a:pPr>
              <a:buNone/>
            </a:pPr>
            <a:r>
              <a:rPr lang="en-US" sz="6400" b="1" dirty="0" smtClean="0"/>
              <a:t>The exception </a:t>
            </a:r>
            <a:r>
              <a:rPr lang="en-US" sz="6400" dirty="0" smtClean="0"/>
              <a:t>was the original program area in human behavior and human relations.  Over six years, the Foundation spent about $38 million in grants divided between (1) mental health research and research training and (2) general support for human behavioral research and training at colleges and universities with some grants-in-aid and fellowships. Grants were made in the United States and internationally. In the general area of human behavior, the foundation made 218 grants to 85 institutions.  The major institutional grant was made in 1954 to establish the Center for the Advanced Study of the Behavioral Sciences, now folded into Stanford University.  The original grant was for approximately $3.4 million. Additions over the following years led to a total of $10.3 million. In mental health, the Foundation supported 29 institutions for a total of $15 million.* </a:t>
            </a:r>
            <a:r>
              <a:rPr lang="en-US" sz="5600" dirty="0" smtClean="0"/>
              <a:t>Major early staff: Bernard Berelson and Francis X. Sutton. </a:t>
            </a:r>
          </a:p>
          <a:p>
            <a:pPr>
              <a:buNone/>
            </a:pPr>
            <a:r>
              <a:rPr lang="en-US" sz="5600" dirty="0" smtClean="0"/>
              <a:t>*Ford Foundation.  "Behavioral Sciences." </a:t>
            </a:r>
            <a:r>
              <a:rPr lang="en-US" sz="5600" i="1" dirty="0" smtClean="0"/>
              <a:t>Annual Report October 1, 1956 to September 30, 1957</a:t>
            </a:r>
            <a:r>
              <a:rPr lang="en-US" sz="5600" dirty="0" smtClean="0"/>
              <a:t>, 32-35. </a:t>
            </a:r>
            <a:r>
              <a:rPr lang="en-US" sz="5600" u="sng" dirty="0" smtClean="0">
                <a:hlinkClick r:id="rId2"/>
              </a:rPr>
              <a:t>https://www.fordfoundation.org/media/2418/1957-annual-report.pdf ( accessed June 9, 2021)</a:t>
            </a:r>
            <a:r>
              <a:rPr lang="en-US" sz="5600" u="sng" dirty="0" smtClean="0"/>
              <a:t> </a:t>
            </a:r>
          </a:p>
          <a:p>
            <a:pPr>
              <a:buNone/>
            </a:pPr>
            <a:r>
              <a:rPr lang="en-US" sz="5600" dirty="0" smtClean="0"/>
              <a:t>   see also: Magat, Richard. 1979. </a:t>
            </a:r>
            <a:r>
              <a:rPr lang="en-US" sz="5600" i="1" dirty="0" smtClean="0"/>
              <a:t>The Ford Foundation at Work: Philanthropic Choices, Methods, and Styles</a:t>
            </a:r>
            <a:r>
              <a:rPr lang="en-US" sz="5600" dirty="0" smtClean="0"/>
              <a:t>. New York and London: Plenum Press ; Rockefeller Archive Center (RAC) Ford Foundation History Project Final Report. 2015.  “The Ford Foundation: Constant Themes, Historical Variations. “ RAC, Sleepy Hollow,  NY</a:t>
            </a:r>
          </a:p>
          <a:p>
            <a:pPr>
              <a:buNone/>
            </a:pPr>
            <a:r>
              <a:rPr lang="en-US" sz="5600" dirty="0" smtClean="0"/>
              <a:t> </a:t>
            </a:r>
          </a:p>
          <a:p>
            <a:pPr>
              <a:buNone/>
            </a:pPr>
            <a:endParaRPr lang="en-US" sz="5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Slide 13</a:t>
            </a:r>
            <a:r>
              <a:rPr lang="en-US" sz="2400" dirty="0" smtClean="0"/>
              <a:t/>
            </a:r>
            <a:br>
              <a:rPr lang="en-US" sz="2400" dirty="0" smtClean="0"/>
            </a:br>
            <a:r>
              <a:rPr lang="en-US" sz="2400" dirty="0" smtClean="0"/>
              <a:t>          Foundations and Social Sciences- Post-World War II (2)</a:t>
            </a:r>
            <a:endParaRPr lang="en-US" sz="2400" dirty="0"/>
          </a:p>
        </p:txBody>
      </p:sp>
      <p:sp>
        <p:nvSpPr>
          <p:cNvPr id="3" name="Content Placeholder 2"/>
          <p:cNvSpPr>
            <a:spLocks noGrp="1"/>
          </p:cNvSpPr>
          <p:nvPr>
            <p:ph idx="1"/>
          </p:nvPr>
        </p:nvSpPr>
        <p:spPr/>
        <p:txBody>
          <a:bodyPr>
            <a:normAutofit/>
          </a:bodyPr>
          <a:lstStyle/>
          <a:p>
            <a:pPr>
              <a:buNone/>
            </a:pPr>
            <a:r>
              <a:rPr lang="en-US" sz="2400" dirty="0" smtClean="0"/>
              <a:t>     A few foundations embraced the social sciences as disciplines and for interdisciplinary social science research with support for university and colleges departments, individuals, networks, professional associations, and international exchanges – </a:t>
            </a:r>
            <a:br>
              <a:rPr lang="en-US" sz="2400" dirty="0" smtClean="0"/>
            </a:br>
            <a:r>
              <a:rPr lang="en-US" sz="2400" dirty="0" smtClean="0"/>
              <a:t>SSRC and ACLS still major beneficiaries</a:t>
            </a:r>
          </a:p>
          <a:p>
            <a:pPr>
              <a:buNone/>
            </a:pPr>
            <a:r>
              <a:rPr lang="en-US" sz="2400" dirty="0" smtClean="0"/>
              <a:t>     Notably: </a:t>
            </a:r>
            <a:br>
              <a:rPr lang="en-US" sz="2400" dirty="0" smtClean="0"/>
            </a:br>
            <a:r>
              <a:rPr lang="en-US" sz="2400" dirty="0" smtClean="0"/>
              <a:t>1969, Andrew W. Mellon Foundation</a:t>
            </a:r>
            <a:br>
              <a:rPr lang="en-US" sz="2400" dirty="0" smtClean="0"/>
            </a:br>
            <a:r>
              <a:rPr lang="en-US" sz="2400" dirty="0" smtClean="0"/>
              <a:t>1971, Harry Frank Guggenheim Foundation </a:t>
            </a:r>
            <a:br>
              <a:rPr lang="en-US" sz="2400" dirty="0" smtClean="0"/>
            </a:br>
            <a:r>
              <a:rPr lang="en-US" sz="2400" dirty="0" smtClean="0"/>
              <a:t>1978, John D. and Catherine T. MacArthur Foundation    </a:t>
            </a:r>
          </a:p>
          <a:p>
            <a:pPr>
              <a:buNone/>
            </a:pPr>
            <a:r>
              <a:rPr lang="en-US" sz="2400" dirty="0" smtClean="0"/>
              <a:t>     With multiple dedicated staff champions over the years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Slide 14</a:t>
            </a:r>
            <a:r>
              <a:rPr lang="en-US" sz="2400" dirty="0" smtClean="0"/>
              <a:t/>
            </a:r>
            <a:br>
              <a:rPr lang="en-US" sz="2400" dirty="0" smtClean="0"/>
            </a:br>
            <a:r>
              <a:rPr lang="en-US" sz="2400" dirty="0" smtClean="0"/>
              <a:t>          Foundations and Social Sciences  Post-World War II (2)</a:t>
            </a:r>
            <a:endParaRPr lang="en-US" sz="2400" dirty="0"/>
          </a:p>
        </p:txBody>
      </p:sp>
      <p:sp>
        <p:nvSpPr>
          <p:cNvPr id="3" name="Content Placeholder 2"/>
          <p:cNvSpPr>
            <a:spLocks noGrp="1"/>
          </p:cNvSpPr>
          <p:nvPr>
            <p:ph idx="1"/>
          </p:nvPr>
        </p:nvSpPr>
        <p:spPr/>
        <p:txBody>
          <a:bodyPr>
            <a:normAutofit fontScale="62500" lnSpcReduction="20000"/>
          </a:bodyPr>
          <a:lstStyle/>
          <a:p>
            <a:pPr>
              <a:buNone/>
            </a:pPr>
            <a:r>
              <a:rPr lang="en-US" sz="3400" dirty="0" smtClean="0"/>
              <a:t>     Rockefeller Foundation continued its support for social sciences at universities in the U.S. and especially abroad, and through multiple fellowship programs comparable to the Ford Foundation and often in partnership with them. RF also helped pioneer the field of farming systems research, through grants and its postdoctoral research program placing social scientists in international agricultural research institutions.</a:t>
            </a:r>
          </a:p>
          <a:p>
            <a:pPr>
              <a:buNone/>
            </a:pPr>
            <a:r>
              <a:rPr lang="en-US" dirty="0" smtClean="0"/>
              <a:t>Stiefel, Laurence D., Ralph K. Davidson, and James S. Coleman, Eds. 1982. </a:t>
            </a:r>
            <a:r>
              <a:rPr lang="en-US" i="1" dirty="0" smtClean="0"/>
              <a:t>Social Sciences and Public Policy in the Developing World. </a:t>
            </a:r>
            <a:r>
              <a:rPr lang="en-US" dirty="0" smtClean="0"/>
              <a:t>Lexington, MA: D.C. Heath and Company</a:t>
            </a:r>
          </a:p>
          <a:p>
            <a:pPr>
              <a:buNone/>
            </a:pPr>
            <a:r>
              <a:rPr lang="en-US" dirty="0" smtClean="0"/>
              <a:t>Moock, Joyce Lewinger and Robert E. Rhoades, Eds. 1992. </a:t>
            </a:r>
            <a:r>
              <a:rPr lang="en-US" i="1" dirty="0" smtClean="0"/>
              <a:t>Diversity, Farmer Knowledge, and Sustainability. </a:t>
            </a:r>
            <a:r>
              <a:rPr lang="en-US" dirty="0" smtClean="0"/>
              <a:t>Ithaca, NY: Cornell University Press</a:t>
            </a:r>
          </a:p>
          <a:p>
            <a:pPr>
              <a:buNone/>
            </a:pPr>
            <a:r>
              <a:rPr lang="en-US" dirty="0" smtClean="0"/>
              <a:t>Coleman, James S. with David Court. 1993. </a:t>
            </a:r>
            <a:r>
              <a:rPr lang="en-US" i="1" dirty="0" smtClean="0"/>
              <a:t>University Development in the Third World: The Rockefeller Foundation Experience. </a:t>
            </a:r>
            <a:r>
              <a:rPr lang="en-US" dirty="0" smtClean="0"/>
              <a:t>Oxford: Pergamon Press</a:t>
            </a:r>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dirty="0" smtClean="0"/>
              <a:t>Slide 15</a:t>
            </a:r>
            <a:r>
              <a:rPr lang="en-US" sz="3600" dirty="0" smtClean="0"/>
              <a:t/>
            </a:r>
            <a:br>
              <a:rPr lang="en-US" sz="3600" dirty="0" smtClean="0"/>
            </a:br>
            <a:r>
              <a:rPr lang="en-US" sz="3600" dirty="0" smtClean="0"/>
              <a:t>          Words of Caution from </a:t>
            </a:r>
            <a:r>
              <a:rPr lang="en-US" sz="3600" dirty="0"/>
              <a:t>W</a:t>
            </a:r>
            <a:r>
              <a:rPr lang="en-US" sz="3600" dirty="0" smtClean="0"/>
              <a:t>illiam Sewell </a:t>
            </a:r>
            <a:br>
              <a:rPr lang="en-US" sz="3600" dirty="0" smtClean="0"/>
            </a:br>
            <a:r>
              <a:rPr lang="en-US" sz="3600" dirty="0" smtClean="0"/>
              <a:t>                           about golden ages</a:t>
            </a:r>
            <a:endParaRPr lang="en-US" sz="3600" dirty="0"/>
          </a:p>
        </p:txBody>
      </p:sp>
      <p:sp>
        <p:nvSpPr>
          <p:cNvPr id="3" name="Content Placeholder 2"/>
          <p:cNvSpPr>
            <a:spLocks noGrp="1"/>
          </p:cNvSpPr>
          <p:nvPr>
            <p:ph idx="1"/>
          </p:nvPr>
        </p:nvSpPr>
        <p:spPr>
          <a:xfrm>
            <a:off x="533400" y="1447800"/>
            <a:ext cx="8305800" cy="4906963"/>
          </a:xfrm>
        </p:spPr>
        <p:txBody>
          <a:bodyPr>
            <a:normAutofit fontScale="25000" lnSpcReduction="20000"/>
          </a:bodyPr>
          <a:lstStyle/>
          <a:p>
            <a:pPr>
              <a:buNone/>
            </a:pPr>
            <a:r>
              <a:rPr lang="en-US" sz="5100" dirty="0" smtClean="0"/>
              <a:t>	</a:t>
            </a:r>
            <a:endParaRPr lang="en-US" sz="8600" baseline="30000" dirty="0" smtClean="0"/>
          </a:p>
          <a:p>
            <a:pPr>
              <a:buNone/>
            </a:pPr>
            <a:r>
              <a:rPr lang="en-US" sz="8600" b="1" dirty="0" smtClean="0"/>
              <a:t>“In the 25 years or so that began with World War II, there was a great wave of enthusiasm for interdisciplinary social psychology, which resulted in the establishment of interdisciplinary training and research programs and some of the major universities in the United States. [But] by the mid-1960s, this seeming Golden Age had vanished [for four major reasons:] The threat of these programs to the traditional departmental structure of the university, particularly in light of the relatively weak position of the social sciences in that structure. The lack of adequate and appropriate funding from either university or federal sources. The lack of a major breakthrough in social and psychological theory; [and the fact that] advancements in research methods did not produce a greatly increased understanding-of social psychological phenomena.”</a:t>
            </a:r>
          </a:p>
          <a:p>
            <a:pPr>
              <a:buNone/>
            </a:pPr>
            <a:r>
              <a:rPr lang="en-US" sz="6400" dirty="0" smtClean="0"/>
              <a:t>Sewell, William. 1989. Some Reflections on the Golden Age of Interdisciplinary Social Psychology. </a:t>
            </a:r>
            <a:r>
              <a:rPr lang="en-US" sz="6400" i="1" dirty="0" smtClean="0"/>
              <a:t>Annual Review of Sociology</a:t>
            </a:r>
            <a:r>
              <a:rPr lang="en-US" sz="6400" dirty="0" smtClean="0"/>
              <a:t>, Vol. 15, August, 1-17.</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Slide 16</a:t>
            </a:r>
            <a:r>
              <a:rPr lang="en-US" sz="2400" b="1" dirty="0" smtClean="0"/>
              <a:t/>
            </a:r>
            <a:br>
              <a:rPr lang="en-US" sz="2400" b="1" dirty="0" smtClean="0"/>
            </a:br>
            <a:r>
              <a:rPr lang="en-US" sz="2400" b="1" dirty="0" smtClean="0"/>
              <a:t>                             Foundations and Social Sciences- </a:t>
            </a:r>
            <a:br>
              <a:rPr lang="en-US" sz="2400" b="1" dirty="0" smtClean="0"/>
            </a:br>
            <a:r>
              <a:rPr lang="en-US" sz="2400" b="1" dirty="0" smtClean="0"/>
              <a:t>             Post-Fall of Berlin Wall/Collapse of Soviet Union (1)</a:t>
            </a:r>
            <a:endParaRPr lang="en-US" sz="2400" b="1" dirty="0"/>
          </a:p>
        </p:txBody>
      </p:sp>
      <p:sp>
        <p:nvSpPr>
          <p:cNvPr id="3" name="Content Placeholder 2"/>
          <p:cNvSpPr>
            <a:spLocks noGrp="1"/>
          </p:cNvSpPr>
          <p:nvPr>
            <p:ph idx="1"/>
          </p:nvPr>
        </p:nvSpPr>
        <p:spPr/>
        <p:txBody>
          <a:bodyPr>
            <a:normAutofit fontScale="85000" lnSpcReduction="20000"/>
          </a:bodyPr>
          <a:lstStyle/>
          <a:p>
            <a:r>
              <a:rPr lang="en-US" dirty="0" smtClean="0"/>
              <a:t>From the 1990s through the early 2000s, support for applied social sciences continued, particularly with initiatives outside of the United States- a couple of examples:</a:t>
            </a:r>
          </a:p>
          <a:p>
            <a:r>
              <a:rPr lang="en-US" dirty="0" smtClean="0"/>
              <a:t>Ford Foundation, Carnegie Corporation, and Rockefeller Foundation partnered in support of health and social sciences in Africa, Asia, the Middle East, and Latin America</a:t>
            </a:r>
          </a:p>
          <a:p>
            <a:r>
              <a:rPr lang="en-US" dirty="0" smtClean="0"/>
              <a:t>Pew Charitable Trusts and Carnegie Corporation partnered in support of interdisciplinary international health policy research in Asia and Africa</a:t>
            </a:r>
          </a:p>
          <a:p>
            <a:pPr>
              <a:buNone/>
            </a:pPr>
            <a:endParaRPr lang="en-US" sz="2400" dirty="0" smtClean="0"/>
          </a:p>
          <a:p>
            <a:pPr>
              <a:buNone/>
            </a:pPr>
            <a:r>
              <a:rPr lang="en-US" sz="2400" dirty="0" smtClean="0"/>
              <a:t>See: Rosenfield, Ch. 7, 361-363</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dirty="0" smtClean="0"/>
              <a:t>Slide 17</a:t>
            </a:r>
            <a:r>
              <a:rPr lang="en-US" sz="2700" b="1" dirty="0" smtClean="0"/>
              <a:t/>
            </a:r>
            <a:br>
              <a:rPr lang="en-US" sz="2700" b="1" dirty="0" smtClean="0"/>
            </a:br>
            <a:r>
              <a:rPr lang="en-US" sz="2700" b="1" dirty="0" smtClean="0"/>
              <a:t>                             Foundations and Social Sciences- </a:t>
            </a:r>
            <a:br>
              <a:rPr lang="en-US" sz="2700" b="1" dirty="0" smtClean="0"/>
            </a:br>
            <a:r>
              <a:rPr lang="en-US" sz="2700" b="1" dirty="0" smtClean="0"/>
              <a:t>               Post-Fall of Berlin Wall/Collapse of Soviet Union (2)</a:t>
            </a:r>
            <a:endParaRPr lang="en-US" sz="27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In 2001 Ford Foundation made its largest grant ever:</a:t>
            </a:r>
          </a:p>
          <a:p>
            <a:pPr>
              <a:buNone/>
            </a:pPr>
            <a:r>
              <a:rPr lang="en-US" dirty="0" smtClean="0"/>
              <a:t>     $280 million in support of international fellowships, with many awardees studying in the social sciences. By the end of the program in 2013, "more than 4,300 fellows from 22 countries—spanning Asia, Africa, Latin America, Russia, and the Middle East—completed graduate or postgraduate degree programs."</a:t>
            </a:r>
          </a:p>
          <a:p>
            <a:pPr>
              <a:buNone/>
            </a:pPr>
            <a:endParaRPr lang="en-US" dirty="0" smtClean="0"/>
          </a:p>
          <a:p>
            <a:pPr>
              <a:buNone/>
            </a:pPr>
            <a:r>
              <a:rPr lang="en-US" dirty="0" smtClean="0"/>
              <a:t>Ford Foundation Website, International Fellowships Program, </a:t>
            </a:r>
            <a:r>
              <a:rPr lang="en-US" u="sng" dirty="0" smtClean="0">
                <a:hlinkClick r:id="rId2"/>
              </a:rPr>
              <a:t>https://www.fordfoundation.org/work/investing-in-individuals/international-fellowships-program/</a:t>
            </a:r>
            <a:r>
              <a:rPr lang="en-US" dirty="0" smtClean="0"/>
              <a:t>  </a:t>
            </a:r>
          </a:p>
          <a:p>
            <a:pPr>
              <a:buNone/>
            </a:pPr>
            <a:r>
              <a:rPr lang="en-US" dirty="0" smtClean="0"/>
              <a:t>     (accessed June 9, 2021)</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dirty="0" smtClean="0"/>
              <a:t>Slide 18</a:t>
            </a:r>
            <a:r>
              <a:rPr lang="en-US" sz="2700" b="1" dirty="0" smtClean="0"/>
              <a:t/>
            </a:r>
            <a:br>
              <a:rPr lang="en-US" sz="2700" b="1" dirty="0" smtClean="0"/>
            </a:br>
            <a:r>
              <a:rPr lang="en-US" sz="2700" b="1" dirty="0" smtClean="0"/>
              <a:t>                             Foundations and Social Sciences- </a:t>
            </a:r>
            <a:br>
              <a:rPr lang="en-US" sz="2700" b="1" dirty="0" smtClean="0"/>
            </a:br>
            <a:r>
              <a:rPr lang="en-US" sz="2700" b="1" dirty="0" smtClean="0"/>
              <a:t>               Post-Fall of Berlin Wall/Collapse of Soviet Union (3)</a:t>
            </a:r>
            <a:endParaRPr lang="en-US" sz="2700" dirty="0"/>
          </a:p>
        </p:txBody>
      </p:sp>
      <p:sp>
        <p:nvSpPr>
          <p:cNvPr id="3" name="Content Placeholder 2"/>
          <p:cNvSpPr>
            <a:spLocks noGrp="1"/>
          </p:cNvSpPr>
          <p:nvPr>
            <p:ph idx="1"/>
          </p:nvPr>
        </p:nvSpPr>
        <p:spPr>
          <a:xfrm>
            <a:off x="304800" y="1600200"/>
            <a:ext cx="8229600" cy="4373563"/>
          </a:xfrm>
        </p:spPr>
        <p:txBody>
          <a:bodyPr>
            <a:normAutofit fontScale="70000" lnSpcReduction="20000"/>
          </a:bodyPr>
          <a:lstStyle/>
          <a:p>
            <a:pPr>
              <a:buNone/>
            </a:pPr>
            <a:r>
              <a:rPr lang="en-US" dirty="0" smtClean="0"/>
              <a:t>    </a:t>
            </a:r>
          </a:p>
          <a:p>
            <a:pPr>
              <a:buNone/>
            </a:pPr>
            <a:r>
              <a:rPr lang="en-US" dirty="0" smtClean="0"/>
              <a:t>     The Portugal-based </a:t>
            </a:r>
            <a:r>
              <a:rPr lang="en-US" dirty="0" err="1" smtClean="0"/>
              <a:t>Calouste</a:t>
            </a:r>
            <a:r>
              <a:rPr lang="en-US" dirty="0" smtClean="0"/>
              <a:t> </a:t>
            </a:r>
            <a:r>
              <a:rPr lang="en-US" dirty="0" err="1" smtClean="0"/>
              <a:t>Gulbenkian</a:t>
            </a:r>
            <a:r>
              <a:rPr lang="en-US" dirty="0" smtClean="0"/>
              <a:t> Foundation focused specifically on the state of the social sciences. In July 1993, the Foundation  established a commission, with Immanuel </a:t>
            </a:r>
            <a:r>
              <a:rPr lang="en-US" dirty="0" err="1" smtClean="0"/>
              <a:t>Wallerstein</a:t>
            </a:r>
            <a:r>
              <a:rPr lang="en-US" dirty="0" smtClean="0"/>
              <a:t> as the chair, to review the deep history and current state of social sciences around the world in the context of their relationship with the humanities and the natural sciences. The Commission issued its report in 1996 on the need to build a new social sciences for the 21</a:t>
            </a:r>
            <a:r>
              <a:rPr lang="en-US" baseline="30000" dirty="0" smtClean="0"/>
              <a:t>st</a:t>
            </a:r>
            <a:r>
              <a:rPr lang="en-US" dirty="0" smtClean="0"/>
              <a:t> century:</a:t>
            </a:r>
          </a:p>
          <a:p>
            <a:pPr>
              <a:buNone/>
            </a:pPr>
            <a:r>
              <a:rPr lang="en-US" dirty="0" smtClean="0"/>
              <a:t>     </a:t>
            </a:r>
            <a:r>
              <a:rPr lang="en-US" dirty="0" err="1" smtClean="0"/>
              <a:t>Juma</a:t>
            </a:r>
            <a:r>
              <a:rPr lang="en-US" dirty="0" smtClean="0"/>
              <a:t>, </a:t>
            </a:r>
            <a:r>
              <a:rPr lang="en-US" dirty="0" err="1" smtClean="0"/>
              <a:t>Calestous</a:t>
            </a:r>
            <a:r>
              <a:rPr lang="en-US" dirty="0" smtClean="0"/>
              <a:t>, et al. 1996. </a:t>
            </a:r>
            <a:r>
              <a:rPr lang="en-US" i="1" dirty="0" smtClean="0"/>
              <a:t>Open the Social  Sciences: Report of the </a:t>
            </a:r>
            <a:r>
              <a:rPr lang="en-US" i="1" dirty="0" err="1" smtClean="0"/>
              <a:t>Gulbenkian</a:t>
            </a:r>
            <a:r>
              <a:rPr lang="en-US" i="1" dirty="0" smtClean="0"/>
              <a:t> Commission on Restructuring the Social Sciences</a:t>
            </a:r>
            <a:r>
              <a:rPr lang="en-US" dirty="0" smtClean="0"/>
              <a:t>. Stanford, CA: Stanford University Press. </a:t>
            </a:r>
          </a:p>
          <a:p>
            <a:pPr>
              <a:buNone/>
            </a:pPr>
            <a:r>
              <a:rPr lang="en-US" dirty="0" smtClean="0"/>
              <a:t>     See also, </a:t>
            </a:r>
            <a:r>
              <a:rPr lang="en-US" dirty="0" err="1" smtClean="0"/>
              <a:t>Gulbenkian</a:t>
            </a:r>
            <a:r>
              <a:rPr lang="en-US" dirty="0" smtClean="0"/>
              <a:t> Commission, </a:t>
            </a:r>
            <a:r>
              <a:rPr lang="en-US" dirty="0" smtClean="0">
                <a:hlinkClick r:id="rId2"/>
              </a:rPr>
              <a:t>https://en.wikipedia.org/wiki/Gulbenkian_Commission</a:t>
            </a:r>
            <a:r>
              <a:rPr lang="en-US" dirty="0" smtClean="0"/>
              <a:t> (accessed June 9, 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990600"/>
          </a:xfrm>
        </p:spPr>
        <p:txBody>
          <a:bodyPr>
            <a:normAutofit fontScale="90000"/>
          </a:bodyPr>
          <a:lstStyle/>
          <a:p>
            <a:pPr algn="l"/>
            <a:r>
              <a:rPr lang="en-US" sz="2400" b="1" dirty="0" smtClean="0"/>
              <a:t/>
            </a:r>
            <a:br>
              <a:rPr lang="en-US" sz="2400" b="1" dirty="0" smtClean="0"/>
            </a:br>
            <a:r>
              <a:rPr lang="en-US" sz="2000" dirty="0" smtClean="0"/>
              <a:t>Slide 19</a:t>
            </a:r>
            <a:r>
              <a:rPr lang="en-US" sz="2400" b="1" dirty="0" smtClean="0"/>
              <a:t/>
            </a:r>
            <a:br>
              <a:rPr lang="en-US" sz="2400" b="1" dirty="0" smtClean="0"/>
            </a:br>
            <a:r>
              <a:rPr lang="en-US" sz="2400" b="1" dirty="0" smtClean="0"/>
              <a:t>                                                   In Closing</a:t>
            </a:r>
            <a:endParaRPr lang="en-US" sz="2400" b="1" dirty="0"/>
          </a:p>
        </p:txBody>
      </p:sp>
      <p:sp>
        <p:nvSpPr>
          <p:cNvPr id="3" name="Content Placeholder 2"/>
          <p:cNvSpPr>
            <a:spLocks noGrp="1"/>
          </p:cNvSpPr>
          <p:nvPr>
            <p:ph idx="1"/>
          </p:nvPr>
        </p:nvSpPr>
        <p:spPr>
          <a:xfrm>
            <a:off x="0" y="533400"/>
            <a:ext cx="9144000" cy="6096000"/>
          </a:xfrm>
        </p:spPr>
        <p:txBody>
          <a:bodyPr>
            <a:noAutofit/>
          </a:bodyPr>
          <a:lstStyle/>
          <a:p>
            <a:pPr>
              <a:buNone/>
            </a:pPr>
            <a:endParaRPr lang="en-US" sz="1800" dirty="0" smtClean="0"/>
          </a:p>
          <a:p>
            <a:pPr>
              <a:buNone/>
            </a:pPr>
            <a:r>
              <a:rPr lang="en-US" sz="1800" smtClean="0"/>
              <a:t>      These </a:t>
            </a:r>
            <a:r>
              <a:rPr lang="en-US" sz="1800" dirty="0" smtClean="0"/>
              <a:t>comments by the historian Stephen Graubard provide an action-oriented intellectual frame for Funding the Revolution in the Academe:</a:t>
            </a:r>
          </a:p>
          <a:p>
            <a:pPr>
              <a:buNone/>
            </a:pPr>
            <a:r>
              <a:rPr lang="en-US" sz="1800" b="1" dirty="0" smtClean="0"/>
              <a:t>"At a time when words like transnational and </a:t>
            </a:r>
            <a:r>
              <a:rPr lang="en-US" sz="1800" b="1" dirty="0" err="1" smtClean="0"/>
              <a:t>transcultural</a:t>
            </a:r>
            <a:r>
              <a:rPr lang="en-US" sz="1800" b="1" dirty="0" smtClean="0"/>
              <a:t> are discounted, and indeed in some quarters, discredited, there is a compelling obligation to support scholarship that accepts the reality of insecurity, but insists, as Whitehead did, that the ‘great ages have been unstable ages.’ We live in a new world, made so not by Islamic terrorists, but by the incomparable scientific and technological knowledge created in the last century. It behooves us to understand that world in all its diversity, seen as something other than a new political and economic creation that has eradicated all previous historical roots... </a:t>
            </a:r>
          </a:p>
          <a:p>
            <a:pPr>
              <a:buNone/>
            </a:pPr>
            <a:r>
              <a:rPr lang="en-US" sz="1800" dirty="0" smtClean="0"/>
              <a:t>"</a:t>
            </a:r>
            <a:r>
              <a:rPr lang="en-US" sz="1800" b="1" dirty="0" smtClean="0"/>
              <a:t>A strenuous effort must be made to engage a larger company of scholars across the world to investigate national, ethnic, religious, social, cultural, political, economic and intellectual diversity, to take account of myths that circulate today, those that have their origin in the United States no less than those spawned elsewhere. Social Science and the Modern World may be the appropriate title for an inquiry that acknowledges what is being achieved... by the plethora of institutions that exist to advance learning, while emphasizing the need for more deliberate and imaginative wandering. </a:t>
            </a:r>
            <a:endParaRPr lang="en-US" sz="1600" i="1" dirty="0" smtClean="0"/>
          </a:p>
          <a:p>
            <a:pPr>
              <a:buNone/>
            </a:pPr>
            <a:r>
              <a:rPr lang="en-US" sz="1600" dirty="0" smtClean="0"/>
              <a:t>Graubard, Stephen R</a:t>
            </a:r>
            <a:r>
              <a:rPr lang="en-US" sz="1600" i="1" dirty="0" smtClean="0"/>
              <a:t>. </a:t>
            </a:r>
            <a:r>
              <a:rPr lang="en-US" sz="1600" dirty="0" smtClean="0"/>
              <a:t>2004</a:t>
            </a:r>
            <a:r>
              <a:rPr lang="en-US" sz="1600" i="1" dirty="0" smtClean="0"/>
              <a:t>. Public Scholarship: A New Perspective for the 21st Century.</a:t>
            </a:r>
            <a:br>
              <a:rPr lang="en-US" sz="1600" i="1" dirty="0" smtClean="0"/>
            </a:br>
            <a:r>
              <a:rPr lang="en-US" sz="1600" dirty="0" smtClean="0"/>
              <a:t>New York: Carnegie Corporation of New York, 43-45.</a:t>
            </a:r>
            <a:r>
              <a:rPr lang="en-US" sz="1600" u="sng" dirty="0" smtClean="0"/>
              <a:t/>
            </a:r>
            <a:br>
              <a:rPr lang="en-US" sz="1600" u="sng" dirty="0" smtClean="0"/>
            </a:br>
            <a:r>
              <a:rPr lang="en-US" sz="1600" u="sng" dirty="0" smtClean="0">
                <a:hlinkClick r:id="rId2"/>
              </a:rPr>
              <a:t>https://www.carnegie.org/publications/public-scholarship-a-new-perspective-for-the-21st-century /</a:t>
            </a:r>
            <a:r>
              <a:rPr lang="en-US" sz="1600" u="sng" dirty="0" smtClean="0"/>
              <a:t> (accessed June 9, 2021)</a:t>
            </a:r>
            <a:r>
              <a:rPr lang="en-US" sz="1600" dirty="0" smtClean="0"/>
              <a:t> </a:t>
            </a:r>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000" dirty="0" smtClean="0"/>
              <a:t/>
            </a:r>
            <a:br>
              <a:rPr lang="en-US" sz="2000" dirty="0" smtClean="0"/>
            </a:br>
            <a:r>
              <a:rPr lang="en-US" sz="2000" dirty="0" smtClean="0"/>
              <a:t/>
            </a:r>
            <a:br>
              <a:rPr lang="en-US" sz="2000" dirty="0" smtClean="0"/>
            </a:br>
            <a:r>
              <a:rPr lang="en-US" sz="2000" dirty="0" smtClean="0"/>
              <a:t>Slide 2</a:t>
            </a:r>
            <a:br>
              <a:rPr lang="en-US" sz="2000" dirty="0" smtClean="0"/>
            </a:br>
            <a:r>
              <a:rPr lang="en-US" sz="2000" dirty="0" smtClean="0"/>
              <a:t>                  </a:t>
            </a:r>
            <a:r>
              <a:rPr lang="en-US" dirty="0" smtClean="0"/>
              <a:t>Why bother with the history?</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To paraphrase the American baseball player </a:t>
            </a:r>
          </a:p>
          <a:p>
            <a:pPr algn="ctr">
              <a:buNone/>
            </a:pPr>
            <a:r>
              <a:rPr lang="en-US" dirty="0" smtClean="0"/>
              <a:t>Lou Gehrig: </a:t>
            </a:r>
          </a:p>
          <a:p>
            <a:pPr algn="ctr">
              <a:buNone/>
            </a:pPr>
            <a:r>
              <a:rPr lang="en-US" dirty="0" smtClean="0"/>
              <a:t>“If we don't know where we've been and </a:t>
            </a:r>
          </a:p>
          <a:p>
            <a:pPr algn="ctr">
              <a:buNone/>
            </a:pPr>
            <a:r>
              <a:rPr lang="en-US" dirty="0" smtClean="0"/>
              <a:t>we don't know where we're going, </a:t>
            </a:r>
          </a:p>
          <a:p>
            <a:pPr algn="ctr">
              <a:buNone/>
            </a:pPr>
            <a:r>
              <a:rPr lang="en-US" dirty="0" smtClean="0"/>
              <a:t>we might wind up someplace else." </a:t>
            </a:r>
          </a:p>
          <a:p>
            <a:pPr>
              <a:buNone/>
            </a:pPr>
            <a:r>
              <a:rPr lang="en-US" dirty="0" smtClean="0"/>
              <a:t>So: </a:t>
            </a:r>
          </a:p>
          <a:p>
            <a:pPr>
              <a:buNone/>
            </a:pPr>
            <a:r>
              <a:rPr lang="en-US" dirty="0" smtClean="0"/>
              <a:t>    How, When, Why, and How Much did the</a:t>
            </a:r>
            <a:br>
              <a:rPr lang="en-US" dirty="0" smtClean="0"/>
            </a:br>
            <a:r>
              <a:rPr lang="en-US" dirty="0" smtClean="0"/>
              <a:t>American Foundations get involved in the </a:t>
            </a:r>
            <a:br>
              <a:rPr lang="en-US" dirty="0" smtClean="0"/>
            </a:br>
            <a:r>
              <a:rPr lang="en-US" dirty="0" smtClean="0"/>
              <a:t>Social Sciences and Interdisciplinary Research based in the Social Sciences?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algn="l"/>
            <a:r>
              <a:rPr lang="en-US" sz="2000" dirty="0" smtClean="0"/>
              <a:t>Slide 3                  </a:t>
            </a:r>
            <a:br>
              <a:rPr lang="en-US" sz="2000" dirty="0" smtClean="0"/>
            </a:br>
            <a:r>
              <a:rPr lang="en-US" sz="2000" dirty="0" smtClean="0"/>
              <a:t>                            </a:t>
            </a:r>
            <a:r>
              <a:rPr lang="en-US" sz="2700" dirty="0" smtClean="0"/>
              <a:t>American Foundations and Social Sciences: </a:t>
            </a:r>
            <a:br>
              <a:rPr lang="en-US" sz="2700" dirty="0" smtClean="0"/>
            </a:br>
            <a:r>
              <a:rPr lang="en-US" sz="2700" dirty="0" smtClean="0"/>
              <a:t>                        rationale, major grants, and key staff (1)</a:t>
            </a:r>
            <a:r>
              <a:rPr lang="en-US" sz="9600" dirty="0" smtClean="0"/>
              <a:t/>
            </a:r>
            <a:br>
              <a:rPr lang="en-US" sz="9600" dirty="0" smtClean="0"/>
            </a:br>
            <a:endParaRPr lang="en-US" sz="2800" dirty="0"/>
          </a:p>
        </p:txBody>
      </p:sp>
      <p:sp>
        <p:nvSpPr>
          <p:cNvPr id="3" name="Content Placeholder 2"/>
          <p:cNvSpPr>
            <a:spLocks noGrp="1"/>
          </p:cNvSpPr>
          <p:nvPr>
            <p:ph idx="1"/>
          </p:nvPr>
        </p:nvSpPr>
        <p:spPr>
          <a:xfrm>
            <a:off x="381000" y="1066800"/>
            <a:ext cx="8382000" cy="5562600"/>
          </a:xfrm>
        </p:spPr>
        <p:txBody>
          <a:bodyPr>
            <a:normAutofit fontScale="25000" lnSpcReduction="20000"/>
          </a:bodyPr>
          <a:lstStyle/>
          <a:p>
            <a:pPr algn="ctr">
              <a:buNone/>
            </a:pPr>
            <a:r>
              <a:rPr lang="en-US" sz="8000" dirty="0" smtClean="0"/>
              <a:t>Sketch of historical arc: three major periods with recurrent problems</a:t>
            </a:r>
          </a:p>
          <a:p>
            <a:pPr>
              <a:buNone/>
            </a:pPr>
            <a:r>
              <a:rPr lang="en-US" sz="8000" b="1" dirty="0" smtClean="0"/>
              <a:t>       Pre/Post-World War I to World War II:</a:t>
            </a:r>
            <a:r>
              <a:rPr lang="en-US" sz="8000" dirty="0" smtClean="0"/>
              <a:t> Progressive Era concern about private wealth, monopolies, and societal ills; rise of American foundations; post-war issues of economic disparities, eugenics, genocide, famine, self-determination, women’s suffrage, political instability in Europe, anti-immigration and racism resurgence; Great Depression and rise of Fascism </a:t>
            </a:r>
          </a:p>
          <a:p>
            <a:pPr>
              <a:buNone/>
            </a:pPr>
            <a:r>
              <a:rPr lang="en-US" sz="8000" dirty="0" smtClean="0"/>
              <a:t>       </a:t>
            </a:r>
            <a:r>
              <a:rPr lang="en-US" sz="8000" b="1" dirty="0" smtClean="0"/>
              <a:t>Post-World War II to end of Cold War: </a:t>
            </a:r>
            <a:r>
              <a:rPr lang="en-US" sz="8000" dirty="0" smtClean="0"/>
              <a:t>atomic bomb, Korean War, Cold War; UN and Universal Human Rights;  overpopulation, famine and resource scarcity concerns; Science and Sputnik; Decolonization and Independence Movements; War on Poverty (U.S.) and Basic Human Needs (Globally);  rise of foreign aid and World Bank/IMF loans; social movements in U.S. -civil and ethnic rights, antiwar,  environmental, women’s rights- become global, e.g., anti-apartheid activism, community participation, “Small is Beautiful,” New International Economic Order; economic turmoil- oil cartels, MNCs, heavy debts and structural adjustment, supply-side economics</a:t>
            </a:r>
          </a:p>
          <a:p>
            <a:pPr>
              <a:buNone/>
            </a:pPr>
            <a:r>
              <a:rPr lang="en-US" sz="8000" b="1" dirty="0" smtClean="0"/>
              <a:t>      Fall of Berlin Wall/Soviet Union to 9/11: </a:t>
            </a:r>
            <a:r>
              <a:rPr lang="en-US" sz="8000" dirty="0" smtClean="0"/>
              <a:t>end of Cold War, rise of popular democratic movements, increase in internal conflicts;  Science and technology revolutions in information/ biomedicine//genetics lead to social, health, and economic disparities and polarization; World Trade Center attack /antiterrorism, war, increased limits on democracy, increased strength of private sector,  continued dominant focus on science and technology ; continued concern about private wealth and societal ills</a:t>
            </a:r>
          </a:p>
          <a:p>
            <a:pPr>
              <a:buNone/>
            </a:pPr>
            <a:r>
              <a:rPr lang="en-US" sz="7200" dirty="0" smtClean="0"/>
              <a:t> </a:t>
            </a:r>
          </a:p>
          <a:p>
            <a:pPr>
              <a:buNone/>
            </a:pPr>
            <a:endParaRPr lang="en-US" sz="7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371600"/>
          </a:xfrm>
        </p:spPr>
        <p:txBody>
          <a:bodyPr>
            <a:normAutofit fontScale="90000"/>
          </a:bodyPr>
          <a:lstStyle/>
          <a:p>
            <a:pPr algn="l"/>
            <a:r>
              <a:rPr lang="en-US" dirty="0" smtClean="0"/>
              <a:t/>
            </a:r>
            <a:br>
              <a:rPr lang="en-US" dirty="0" smtClean="0"/>
            </a:br>
            <a:r>
              <a:rPr lang="en-US" dirty="0" smtClean="0"/>
              <a:t/>
            </a:r>
            <a:br>
              <a:rPr lang="en-US" dirty="0" smtClean="0"/>
            </a:br>
            <a:r>
              <a:rPr lang="en-US" sz="2000" dirty="0" smtClean="0"/>
              <a:t> Slide 4 </a:t>
            </a:r>
            <a:br>
              <a:rPr lang="en-US" sz="2000" dirty="0" smtClean="0"/>
            </a:br>
            <a:r>
              <a:rPr lang="en-US" sz="2000" dirty="0" smtClean="0"/>
              <a:t>                                   </a:t>
            </a:r>
            <a:r>
              <a:rPr lang="en-US" sz="3100" dirty="0" smtClean="0"/>
              <a:t>Foundations and Social Sciences: </a:t>
            </a:r>
            <a:br>
              <a:rPr lang="en-US" sz="3100" dirty="0" smtClean="0"/>
            </a:br>
            <a:r>
              <a:rPr lang="en-US" sz="3100" dirty="0" smtClean="0"/>
              <a:t>                                Pre/Post-World War </a:t>
            </a:r>
            <a:r>
              <a:rPr lang="en-US" sz="2700" dirty="0" smtClean="0"/>
              <a:t>I</a:t>
            </a:r>
            <a:br>
              <a:rPr lang="en-US" sz="2700" dirty="0" smtClean="0"/>
            </a:br>
            <a:r>
              <a:rPr lang="en-US" dirty="0" smtClean="0"/>
              <a:t/>
            </a:r>
            <a:br>
              <a:rPr lang="en-US" dirty="0" smtClean="0"/>
            </a:br>
            <a:endParaRPr lang="en-US" dirty="0"/>
          </a:p>
        </p:txBody>
      </p:sp>
      <p:sp>
        <p:nvSpPr>
          <p:cNvPr id="3" name="Content Placeholder 2"/>
          <p:cNvSpPr>
            <a:spLocks noGrp="1"/>
          </p:cNvSpPr>
          <p:nvPr>
            <p:ph idx="1"/>
          </p:nvPr>
        </p:nvSpPr>
        <p:spPr>
          <a:xfrm>
            <a:off x="609600" y="1295400"/>
            <a:ext cx="8153400" cy="5334000"/>
          </a:xfrm>
        </p:spPr>
        <p:txBody>
          <a:bodyPr>
            <a:normAutofit fontScale="25000" lnSpcReduction="20000"/>
          </a:bodyPr>
          <a:lstStyle/>
          <a:p>
            <a:pPr>
              <a:buNone/>
            </a:pPr>
            <a:endParaRPr lang="en-US" sz="7200" dirty="0" smtClean="0"/>
          </a:p>
          <a:p>
            <a:pPr>
              <a:buNone/>
            </a:pPr>
            <a:r>
              <a:rPr lang="en-US" sz="7200" dirty="0" smtClean="0"/>
              <a:t>Rationale: root causes of social problems, support for shift from social welfare to human behavior, independent economic policy research, interdisciplinary social science research, “ social control” or public polices – complement to support for science and medicine</a:t>
            </a:r>
          </a:p>
          <a:p>
            <a:pPr>
              <a:buNone/>
            </a:pPr>
            <a:endParaRPr lang="en-US" sz="7200" dirty="0" smtClean="0"/>
          </a:p>
          <a:p>
            <a:pPr>
              <a:buNone/>
            </a:pPr>
            <a:r>
              <a:rPr lang="en-US" sz="7200" dirty="0" smtClean="0"/>
              <a:t>Early foundations, social/economic focus, key staff </a:t>
            </a:r>
          </a:p>
          <a:p>
            <a:pPr>
              <a:buNone/>
            </a:pPr>
            <a:r>
              <a:rPr lang="en-US" sz="7200" dirty="0" smtClean="0"/>
              <a:t>     1905 Milbank Memorial Fund (formerly Memorial Fund) – social welfare and community health; through NY Association for Improving the Condition of the Poor, State Charities Aid Association; Elizabeth Milbank Anderson, John Kingsbury</a:t>
            </a:r>
          </a:p>
          <a:p>
            <a:pPr>
              <a:buNone/>
            </a:pPr>
            <a:r>
              <a:rPr lang="en-US" sz="7200" dirty="0" smtClean="0"/>
              <a:t>     1907 Russell Sage Foundation – social work/welfare and social surveys;  Committee on Women’s Work, Dept. of industrial Studies; Mary van </a:t>
            </a:r>
            <a:r>
              <a:rPr lang="en-US" sz="7200" dirty="0" err="1" smtClean="0"/>
              <a:t>Kleeck</a:t>
            </a:r>
            <a:endParaRPr lang="en-US" sz="7200" dirty="0" smtClean="0"/>
          </a:p>
          <a:p>
            <a:pPr>
              <a:buNone/>
            </a:pPr>
            <a:r>
              <a:rPr lang="en-US" sz="7200" dirty="0" smtClean="0"/>
              <a:t>     1911 Carnegie Corporation of New York-starting in early 1920s, economic policy research; Brookings, NBER, Food Policy  Research Institute; James Angell, Henry Pritchett; Frederick Keppel</a:t>
            </a:r>
          </a:p>
          <a:p>
            <a:pPr>
              <a:buNone/>
            </a:pPr>
            <a:r>
              <a:rPr lang="en-US" sz="7200" dirty="0" smtClean="0"/>
              <a:t>     1913 Rockefeller Foundation –  before merger with other RF entities in 1929-public health/social hygiene and human ecology, then starting late 1920s, economic policy research; NBER, Brookings, Committee on Social Security and many more; Wickliffe Rose (health), Edwin Embree (human ecology), Edwin Day (social sciences)   </a:t>
            </a:r>
          </a:p>
          <a:p>
            <a:pPr algn="ctr">
              <a:buNone/>
            </a:pPr>
            <a:r>
              <a:rPr lang="en-US" sz="8000" b="1" dirty="0" smtClean="0"/>
              <a:t>GAME CHANGER for the  Foundations and Social Sciences…</a:t>
            </a:r>
          </a:p>
          <a:p>
            <a:pPr>
              <a:buNone/>
            </a:pPr>
            <a:r>
              <a:rPr lang="en-US" sz="7200" dirty="0" smtClean="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pPr algn="l"/>
            <a:r>
              <a:rPr lang="en-US" sz="1800" dirty="0" smtClean="0"/>
              <a:t>Slide 5 </a:t>
            </a:r>
            <a:r>
              <a:rPr lang="en-US" sz="2800" dirty="0" smtClean="0"/>
              <a:t/>
            </a:r>
            <a:br>
              <a:rPr lang="en-US" sz="2800" dirty="0" smtClean="0"/>
            </a:br>
            <a:r>
              <a:rPr lang="en-US" sz="2800" dirty="0" smtClean="0"/>
              <a:t>                     Foundations and Social Sciences: </a:t>
            </a:r>
            <a:br>
              <a:rPr lang="en-US" sz="2800" dirty="0" smtClean="0"/>
            </a:br>
            <a:r>
              <a:rPr lang="en-US" sz="2800" dirty="0" smtClean="0"/>
              <a:t>                                Pre/Post-World War I</a:t>
            </a:r>
            <a:endParaRPr lang="en-US" sz="2800" dirty="0"/>
          </a:p>
        </p:txBody>
      </p:sp>
      <p:sp>
        <p:nvSpPr>
          <p:cNvPr id="3" name="Content Placeholder 2"/>
          <p:cNvSpPr>
            <a:spLocks noGrp="1"/>
          </p:cNvSpPr>
          <p:nvPr>
            <p:ph idx="1"/>
          </p:nvPr>
        </p:nvSpPr>
        <p:spPr/>
        <p:txBody>
          <a:bodyPr/>
          <a:lstStyle/>
          <a:p>
            <a:pPr algn="ctr">
              <a:buNone/>
            </a:pPr>
            <a:r>
              <a:rPr lang="en-US" dirty="0" smtClean="0"/>
              <a:t>Game Changer for the Social Sciences </a:t>
            </a:r>
            <a:br>
              <a:rPr lang="en-US" dirty="0" smtClean="0"/>
            </a:br>
            <a:r>
              <a:rPr lang="en-US" dirty="0" smtClean="0"/>
              <a:t>and social scientists- at last a home!</a:t>
            </a:r>
          </a:p>
          <a:p>
            <a:pPr algn="ctr">
              <a:buNone/>
            </a:pPr>
            <a:r>
              <a:rPr lang="en-US" dirty="0" smtClean="0"/>
              <a:t>1918 Laura Spelman Rockefeller Memorial: </a:t>
            </a:r>
          </a:p>
          <a:p>
            <a:pPr>
              <a:buNone/>
            </a:pPr>
            <a:r>
              <a:rPr lang="en-US" dirty="0" smtClean="0"/>
              <a:t>                       1923 support for the: </a:t>
            </a:r>
          </a:p>
          <a:p>
            <a:pPr algn="ctr">
              <a:buNone/>
            </a:pPr>
            <a:r>
              <a:rPr lang="en-US" dirty="0" smtClean="0"/>
              <a:t>     Social Science Research Council  (SSRC) and Interdisciplinary Social Science Research  </a:t>
            </a:r>
          </a:p>
          <a:p>
            <a:pPr algn="ctr">
              <a:buNone/>
            </a:pPr>
            <a:r>
              <a:rPr lang="en-US" dirty="0" smtClean="0"/>
              <a:t>    Beardsley Ruml and </a:t>
            </a:r>
            <a:r>
              <a:rPr lang="en-US" dirty="0" err="1" smtClean="0"/>
              <a:t>Sydnor</a:t>
            </a:r>
            <a:r>
              <a:rPr lang="en-US" dirty="0" smtClean="0"/>
              <a:t> Walker-  champions for the social sciences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Slide 6</a:t>
            </a:r>
            <a:r>
              <a:rPr lang="en-US" dirty="0" smtClean="0"/>
              <a:t/>
            </a:r>
            <a:br>
              <a:rPr lang="en-US" dirty="0" smtClean="0"/>
            </a:br>
            <a:r>
              <a:rPr lang="en-US" dirty="0" smtClean="0"/>
              <a:t>                            SSRC</a:t>
            </a:r>
            <a:endParaRPr lang="en-US" dirty="0"/>
          </a:p>
        </p:txBody>
      </p:sp>
      <p:sp>
        <p:nvSpPr>
          <p:cNvPr id="3" name="Content Placeholder 2"/>
          <p:cNvSpPr>
            <a:spLocks noGrp="1"/>
          </p:cNvSpPr>
          <p:nvPr>
            <p:ph idx="1"/>
          </p:nvPr>
        </p:nvSpPr>
        <p:spPr/>
        <p:txBody>
          <a:bodyPr>
            <a:normAutofit/>
          </a:bodyPr>
          <a:lstStyle/>
          <a:p>
            <a:pPr>
              <a:buNone/>
            </a:pPr>
            <a:r>
              <a:rPr lang="en-US" dirty="0" smtClean="0"/>
              <a:t>   The founders aimed to put the associations of the different social science disciplines into conversation with each other and develop a comprehensive “science of society.” They promoted the concept of the “interdiscipline.” through SSRC research committees, studies, and meetings.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477962"/>
          </a:xfrm>
        </p:spPr>
        <p:txBody>
          <a:bodyPr>
            <a:normAutofit/>
          </a:bodyPr>
          <a:lstStyle/>
          <a:p>
            <a:pPr algn="l"/>
            <a:r>
              <a:rPr lang="en-US" sz="1800" dirty="0" smtClean="0"/>
              <a:t>Slide 7</a:t>
            </a:r>
            <a:r>
              <a:rPr lang="en-US" sz="2800" dirty="0" smtClean="0"/>
              <a:t/>
            </a:r>
            <a:br>
              <a:rPr lang="en-US" sz="2800" dirty="0" smtClean="0"/>
            </a:br>
            <a:r>
              <a:rPr lang="en-US" sz="2800" dirty="0" smtClean="0"/>
              <a:t>             Laura Spelman Rockefeller Memorial and </a:t>
            </a:r>
            <a:br>
              <a:rPr lang="en-US" sz="2800" dirty="0" smtClean="0"/>
            </a:br>
            <a:r>
              <a:rPr lang="en-US" sz="2800" dirty="0" smtClean="0"/>
              <a:t>                                     Beardsley Ruml</a:t>
            </a:r>
            <a:endParaRPr lang="en-US" sz="2800" dirty="0"/>
          </a:p>
        </p:txBody>
      </p:sp>
      <p:sp>
        <p:nvSpPr>
          <p:cNvPr id="3" name="Content Placeholder 2"/>
          <p:cNvSpPr>
            <a:spLocks noGrp="1"/>
          </p:cNvSpPr>
          <p:nvPr>
            <p:ph idx="1"/>
          </p:nvPr>
        </p:nvSpPr>
        <p:spPr/>
        <p:txBody>
          <a:bodyPr>
            <a:normAutofit/>
          </a:bodyPr>
          <a:lstStyle/>
          <a:p>
            <a:pPr>
              <a:buNone/>
            </a:pPr>
            <a:endParaRPr lang="en-US" dirty="0" smtClean="0"/>
          </a:p>
          <a:p>
            <a:pPr algn="ctr">
              <a:buNone/>
            </a:pPr>
            <a:r>
              <a:rPr lang="en-US" dirty="0" smtClean="0"/>
              <a:t>Support for Social Science from 1923-1928 for promotion of social science</a:t>
            </a:r>
          </a:p>
          <a:p>
            <a:pPr algn="ctr">
              <a:buNone/>
            </a:pPr>
            <a:r>
              <a:rPr lang="en-US" dirty="0" smtClean="0"/>
              <a:t>$25,200,000</a:t>
            </a:r>
          </a:p>
          <a:p>
            <a:pPr algn="ctr">
              <a:buNone/>
            </a:pPr>
            <a:endParaRPr lang="en-US" dirty="0" smtClean="0"/>
          </a:p>
          <a:p>
            <a:pPr algn="ctr">
              <a:buNone/>
            </a:pPr>
            <a:r>
              <a:rPr lang="en-US" sz="2200" dirty="0" smtClean="0"/>
              <a:t>Beardsley Ruml, "Social Sciences and Public Policy,” speech delivered at the dedication of the Social Science building, University of Chicago, December 17, 1929, Rockefeller Foundation, RG3.1, Series 910, Box 2, Folder 12, Rockefeller Archive Center, 10</a:t>
            </a:r>
          </a:p>
          <a:p>
            <a:pPr algn="ctr">
              <a:buNone/>
            </a:pPr>
            <a:endParaRPr lang="en-US"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Slide 8</a:t>
            </a:r>
            <a:br>
              <a:rPr lang="en-US" sz="1800" dirty="0" smtClean="0"/>
            </a:br>
            <a:r>
              <a:rPr lang="en-US" sz="1800" dirty="0" smtClean="0"/>
              <a:t/>
            </a:r>
            <a:br>
              <a:rPr lang="en-US" sz="1800" dirty="0" smtClean="0"/>
            </a:br>
            <a:r>
              <a:rPr lang="en-US" sz="2400" dirty="0" smtClean="0"/>
              <a:t>Ruml notes in his 1929 speech:</a:t>
            </a:r>
            <a:endParaRPr lang="en-US" sz="2400" dirty="0"/>
          </a:p>
        </p:txBody>
      </p:sp>
      <p:sp>
        <p:nvSpPr>
          <p:cNvPr id="3" name="Content Placeholder 2"/>
          <p:cNvSpPr>
            <a:spLocks noGrp="1"/>
          </p:cNvSpPr>
          <p:nvPr>
            <p:ph idx="1"/>
          </p:nvPr>
        </p:nvSpPr>
        <p:spPr/>
        <p:txBody>
          <a:bodyPr>
            <a:normAutofit/>
          </a:bodyPr>
          <a:lstStyle/>
          <a:p>
            <a:pPr>
              <a:buNone/>
            </a:pPr>
            <a:r>
              <a:rPr lang="en-US" dirty="0" smtClean="0"/>
              <a:t>   </a:t>
            </a:r>
            <a:r>
              <a:rPr lang="en-US" sz="2600" dirty="0" smtClean="0"/>
              <a:t>"One external factor of recent importance has been the interest which the various philanthropic foundations have taken in the advancement of social science and social research... the Commonwealth Fund participated with the Russell Sage Foundation, the Carnegie Corporation and the Laura Spelman Rockefeller Memorial in early financing of the administrative budget of the Social Science Research Council. The Rosenwald Fund...is cooperating." (9-10)</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Slide 9</a:t>
            </a:r>
            <a:r>
              <a:rPr lang="en-US" sz="2400" dirty="0" smtClean="0"/>
              <a:t/>
            </a:r>
            <a:br>
              <a:rPr lang="en-US" sz="2400" dirty="0" smtClean="0"/>
            </a:br>
            <a:r>
              <a:rPr lang="en-US" sz="2400" dirty="0" smtClean="0"/>
              <a:t>                                     He further explains the </a:t>
            </a:r>
            <a:br>
              <a:rPr lang="en-US" sz="2400" dirty="0" smtClean="0"/>
            </a:br>
            <a:r>
              <a:rPr lang="en-US" sz="2400" dirty="0" smtClean="0"/>
              <a:t>                   international nature of social science support:</a:t>
            </a:r>
            <a:endParaRPr lang="en-US" sz="2400" dirty="0"/>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a:buNone/>
            </a:pPr>
            <a:r>
              <a:rPr lang="en-US" dirty="0" smtClean="0"/>
              <a:t>"...this increasing interest in social science research… is by no means a purely American development. In varying degrees it exists the world over. In England, Germany, France, the Scandinavian countries, at the seed of the League of Nations, in the Pacific basin there has already been a definite quickening in social science, and elsewhere the signs point in the same direction." (10)  He further points out that the funds have been available internationally for institutional support, research grants, travel grants, and research exchanges. </a:t>
            </a:r>
          </a:p>
          <a:p>
            <a:pPr>
              <a:buNone/>
            </a:pPr>
            <a:r>
              <a:rPr lang="en-US" dirty="0" smtClean="0"/>
              <a:t>" Investigations have been launched on a worldwide basis utilizing an international personnel...</a:t>
            </a:r>
          </a:p>
          <a:p>
            <a:pPr>
              <a:buNone/>
            </a:pPr>
            <a:r>
              <a:rPr lang="en-US" dirty="0" smtClean="0"/>
              <a:t>"It seems evident  that these tendencies portend the development of an internationally minded group of students of social problems... [who] view international society with a new objectivity. They will be dominated by an honest curiosity as to how it works, when it works, and as to what makes it break down. And as the results of their researches, and as their point of view becomes the intellectual property of greater numbers…there will have been created an important antidote for prejudice and irrationality in the relations among the people occupying the various political subdivisions of the world."(11)</a:t>
            </a:r>
          </a:p>
          <a:p>
            <a:pPr>
              <a:buNone/>
            </a:pPr>
            <a:r>
              <a:rPr lang="en-US" dirty="0" smtClean="0"/>
              <a:t> </a:t>
            </a:r>
          </a:p>
          <a:p>
            <a:pPr>
              <a:buNone/>
            </a:pPr>
            <a:r>
              <a:rPr lang="en-US" b="1" dirty="0" smtClean="0"/>
              <a:t>If only he had been prescient on this last point…</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2198</TotalTime>
  <Words>2419</Words>
  <Application>Microsoft Office PowerPoint</Application>
  <PresentationFormat>On-screen Show (4:3)</PresentationFormat>
  <Paragraphs>120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  Slide 2                   Why bother with the history? </vt:lpstr>
      <vt:lpstr>Slide 3                                               American Foundations and Social Sciences:                          rationale, major grants, and key staff (1) </vt:lpstr>
      <vt:lpstr>   Slide 4                                     Foundations and Social Sciences:                                  Pre/Post-World War I  </vt:lpstr>
      <vt:lpstr>Slide 5                       Foundations and Social Sciences:                                  Pre/Post-World War I</vt:lpstr>
      <vt:lpstr>Slide 6                             SSRC</vt:lpstr>
      <vt:lpstr>Slide 7              Laura Spelman Rockefeller Memorial and                                       Beardsley Ruml</vt:lpstr>
      <vt:lpstr>Slide 8  Ruml notes in his 1929 speech:</vt:lpstr>
      <vt:lpstr>Slide 9                                      He further explains the                     international nature of social science support:</vt:lpstr>
      <vt:lpstr>Slide 10                     Another game changer for social science                                           qua social science</vt:lpstr>
      <vt:lpstr>Slide 11  Other foundations supporting the social sciences in the 1930s       and early 1940s, e.g.,</vt:lpstr>
      <vt:lpstr>Slide 12           Foundations and Social Sciences- Post-World War II (1)</vt:lpstr>
      <vt:lpstr>Slide 13           Foundations and Social Sciences- Post-World War II (2)</vt:lpstr>
      <vt:lpstr>Slide 14           Foundations and Social Sciences  Post-World War II (2)</vt:lpstr>
      <vt:lpstr>Slide 15           Words of Caution from William Sewell                             about golden ages</vt:lpstr>
      <vt:lpstr>Slide 16                              Foundations and Social Sciences-               Post-Fall of Berlin Wall/Collapse of Soviet Union (1)</vt:lpstr>
      <vt:lpstr>Slide 17                              Foundations and Social Sciences-                 Post-Fall of Berlin Wall/Collapse of Soviet Union (2)</vt:lpstr>
      <vt:lpstr>Slide 18                              Foundations and Social Sciences-                 Post-Fall of Berlin Wall/Collapse of Soviet Union (3)</vt:lpstr>
      <vt:lpstr> Slide 19                                                    In Closing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Anni</dc:creator>
  <cp:lastModifiedBy>Anni</cp:lastModifiedBy>
  <cp:revision>68</cp:revision>
  <dcterms:created xsi:type="dcterms:W3CDTF">2021-06-08T19:45:57Z</dcterms:created>
  <dcterms:modified xsi:type="dcterms:W3CDTF">2021-06-30T03:08:35Z</dcterms:modified>
</cp:coreProperties>
</file>