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74" r:id="rId4"/>
    <p:sldId id="262" r:id="rId5"/>
    <p:sldId id="263" r:id="rId6"/>
    <p:sldId id="264" r:id="rId7"/>
    <p:sldId id="269" r:id="rId8"/>
    <p:sldId id="266" r:id="rId9"/>
    <p:sldId id="268" r:id="rId10"/>
    <p:sldId id="267" r:id="rId11"/>
    <p:sldId id="257" r:id="rId12"/>
    <p:sldId id="258" r:id="rId13"/>
    <p:sldId id="259" r:id="rId14"/>
    <p:sldId id="26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79900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218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780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25232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64659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831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1502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19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307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8574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1168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9D0B9-187A-4995-B7AA-7151E321703C}" type="datetimeFigureOut">
              <a:rPr lang="en-IN" smtClean="0"/>
              <a:t>10-06-2021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231A0-DDDA-47FC-BD42-6940FE70597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85402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6104190-41EB-4BE7-8139-B961E5F25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3063875"/>
          </a:xfrm>
        </p:spPr>
        <p:txBody>
          <a:bodyPr>
            <a:normAutofit/>
          </a:bodyPr>
          <a:lstStyle/>
          <a:p>
            <a:r>
              <a:rPr lang="en-IN" dirty="0"/>
              <a:t>History and Present of the Research and Funding in the Social Sciences</a:t>
            </a:r>
            <a:br>
              <a:rPr lang="en-IN" dirty="0"/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3A75-6DB7-4697-8D0F-0323BFF188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968283"/>
            <a:ext cx="10515600" cy="3208680"/>
          </a:xfrm>
        </p:spPr>
        <p:txBody>
          <a:bodyPr/>
          <a:lstStyle/>
          <a:p>
            <a:endParaRPr lang="en-US" dirty="0"/>
          </a:p>
          <a:p>
            <a:endParaRPr lang="en-IN" dirty="0"/>
          </a:p>
          <a:p>
            <a:endParaRPr lang="en-IN" dirty="0"/>
          </a:p>
          <a:p>
            <a:pPr marL="0" indent="0" algn="r">
              <a:buNone/>
            </a:pPr>
            <a:r>
              <a:rPr lang="en-IN" dirty="0"/>
              <a:t>Manju S Nair</a:t>
            </a:r>
          </a:p>
          <a:p>
            <a:pPr marL="0" indent="0" algn="r">
              <a:buNone/>
            </a:pPr>
            <a:r>
              <a:rPr lang="en-IN" dirty="0"/>
              <a:t>Dean, Faculty of Social Sciences</a:t>
            </a:r>
          </a:p>
          <a:p>
            <a:pPr marL="0" indent="0" algn="r">
              <a:buNone/>
            </a:pPr>
            <a:r>
              <a:rPr lang="en-IN" dirty="0"/>
              <a:t>University of Kerala</a:t>
            </a:r>
          </a:p>
        </p:txBody>
      </p:sp>
    </p:spTree>
    <p:extLst>
      <p:ext uri="{BB962C8B-B14F-4D97-AF65-F5344CB8AC3E}">
        <p14:creationId xmlns:p14="http://schemas.microsoft.com/office/powerpoint/2010/main" val="27851566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Divide in understanding what ‘knowledge’ is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global south respond? 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responds by internalizing Western knowledge production norms in order to be visible on the international scientific scene.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sz="2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Eg</a:t>
            </a:r>
            <a: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from economics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19629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Divide in the resources available for knowledge production.</a:t>
            </a:r>
            <a:br>
              <a:rPr lang="en-IN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Higher importance to natural sciences</a:t>
            </a:r>
          </a:p>
          <a:p>
            <a:r>
              <a:rPr lang="en-US" dirty="0"/>
              <a:t>Capacities to conduct social science research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- at individual level</a:t>
            </a:r>
          </a:p>
          <a:p>
            <a:pPr marL="0" indent="0">
              <a:buNone/>
            </a:pPr>
            <a:r>
              <a:rPr lang="en-US" dirty="0"/>
              <a:t>  - at organization level</a:t>
            </a:r>
          </a:p>
          <a:p>
            <a:pPr marL="0" indent="0">
              <a:buNone/>
            </a:pPr>
            <a:r>
              <a:rPr lang="en-US" dirty="0"/>
              <a:t>  - at policy level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18049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Science Research in India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Four types of institutions</a:t>
            </a:r>
          </a:p>
          <a:p>
            <a:r>
              <a:rPr lang="en-US" dirty="0"/>
              <a:t>Issues – sea of mediocrity with islands of excellence and visibility</a:t>
            </a:r>
          </a:p>
          <a:p>
            <a:r>
              <a:rPr lang="en-US" dirty="0"/>
              <a:t>- no significant increase in the number of public research institutions</a:t>
            </a:r>
          </a:p>
          <a:p>
            <a:r>
              <a:rPr lang="en-US" dirty="0"/>
              <a:t>- only 15 per cent of universities are teaching and research   universities</a:t>
            </a:r>
          </a:p>
          <a:p>
            <a:r>
              <a:rPr lang="en-US" dirty="0"/>
              <a:t>- Issues relating to autonomy</a:t>
            </a:r>
          </a:p>
          <a:p>
            <a:r>
              <a:rPr lang="en-US" dirty="0"/>
              <a:t>- UGC and ICSSR – Funding issues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1006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IN" dirty="0"/>
          </a:p>
          <a:p>
            <a:endParaRPr lang="en-IN" dirty="0"/>
          </a:p>
          <a:p>
            <a:r>
              <a:rPr lang="en-IN" dirty="0"/>
              <a:t>Need for revolution – need for alternatives </a:t>
            </a:r>
          </a:p>
        </p:txBody>
      </p:sp>
    </p:spTree>
    <p:extLst>
      <p:ext uri="{BB962C8B-B14F-4D97-AF65-F5344CB8AC3E}">
        <p14:creationId xmlns:p14="http://schemas.microsoft.com/office/powerpoint/2010/main" val="17219558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				Thank you</a:t>
            </a:r>
          </a:p>
          <a:p>
            <a:pPr marL="0" indent="0">
              <a:buNone/>
            </a:pPr>
            <a:r>
              <a:rPr lang="en-IN" dirty="0"/>
              <a:t>			</a:t>
            </a:r>
          </a:p>
        </p:txBody>
      </p:sp>
    </p:spTree>
    <p:extLst>
      <p:ext uri="{BB962C8B-B14F-4D97-AF65-F5344CB8AC3E}">
        <p14:creationId xmlns:p14="http://schemas.microsoft.com/office/powerpoint/2010/main" val="3876432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BBBAF2-9D6B-4BDA-BAC1-8905F832C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F8343B-0DD1-4ED9-91EF-A8BC833197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Increase in the recognition of the need and importance of learning social sciences and doing research in social sciences in the 21</a:t>
            </a:r>
            <a:r>
              <a:rPr lang="en-US" baseline="30000" dirty="0"/>
              <a:t>st</a:t>
            </a:r>
            <a:r>
              <a:rPr lang="en-US" dirty="0"/>
              <a:t> century</a:t>
            </a:r>
          </a:p>
          <a:p>
            <a:r>
              <a:rPr lang="en-US" dirty="0"/>
              <a:t>Much is expected from the social science knowledge and expertise when seeking to solve global challenges</a:t>
            </a:r>
          </a:p>
          <a:p>
            <a:r>
              <a:rPr lang="en-US" dirty="0"/>
              <a:t>But social science knowledge is at risk in the parts of the world where it is most needed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39968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28ECB8-586D-4AED-BCDC-2DF69C661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three risks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A160-CF18-444C-AA5E-EECF0CC796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in the divide in the production sites of knowledge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in the divide in the understanding of ‘knowledge’</a:t>
            </a:r>
          </a:p>
          <a:p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Risk in the divide in the resources available for knowledge production.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70864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32729"/>
            <a:ext cx="10515600" cy="517993"/>
          </a:xfrm>
        </p:spPr>
        <p:txBody>
          <a:bodyPr>
            <a:noAutofit/>
          </a:bodyPr>
          <a:lstStyle/>
          <a:p>
            <a:r>
              <a:rPr lang="en-US" sz="2000" i="1" dirty="0"/>
              <a:t>Source: World Social Science Report 2010</a:t>
            </a:r>
          </a:p>
          <a:p>
            <a:pPr marL="0" indent="0">
              <a:buNone/>
            </a:pPr>
            <a:endParaRPr lang="en-IN" sz="2000" i="1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213678"/>
            <a:ext cx="10515600" cy="55190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645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18130"/>
            <a:ext cx="10515600" cy="3918646"/>
          </a:xfrm>
        </p:spPr>
        <p:txBody>
          <a:bodyPr/>
          <a:lstStyle/>
          <a:p>
            <a:endParaRPr lang="en-IN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515600" cy="581183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5853797"/>
            <a:ext cx="1027107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Source: World Social Science Report 2010</a:t>
            </a:r>
          </a:p>
        </p:txBody>
      </p:sp>
    </p:spTree>
    <p:extLst>
      <p:ext uri="{BB962C8B-B14F-4D97-AF65-F5344CB8AC3E}">
        <p14:creationId xmlns:p14="http://schemas.microsoft.com/office/powerpoint/2010/main" val="2722029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Autofit/>
          </a:bodyPr>
          <a:lstStyle/>
          <a:p>
            <a:r>
              <a:rPr lang="en-US" sz="2800" b="1" dirty="0"/>
              <a:t>Figure 1: Number of social science and humanities publications on inequalities and social justice produced worldwide per year, 1992-2013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759355"/>
            <a:ext cx="10515600" cy="4176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i="1" dirty="0"/>
              <a:t>Source: World Social Science Report 2016</a:t>
            </a:r>
          </a:p>
          <a:p>
            <a:pPr marL="0" indent="0">
              <a:buNone/>
            </a:pPr>
            <a:endParaRPr lang="en-US" sz="1800" i="1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15541" b="9992"/>
          <a:stretch/>
        </p:blipFill>
        <p:spPr>
          <a:xfrm>
            <a:off x="838200" y="1296536"/>
            <a:ext cx="10515600" cy="4462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0367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/>
              <a:t>Figure 2: Number of social and human science publications on inequality and social justice per region, 1992-2013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7309" t="50937" r="17523" b="19862"/>
          <a:stretch/>
        </p:blipFill>
        <p:spPr>
          <a:xfrm>
            <a:off x="572069" y="1487606"/>
            <a:ext cx="10781731" cy="469483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838200" y="6176963"/>
            <a:ext cx="1076239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1" dirty="0"/>
              <a:t>Source: World Social Science Report 2016, UNESCO.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702882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t="20417" b="13128"/>
          <a:stretch/>
        </p:blipFill>
        <p:spPr>
          <a:xfrm>
            <a:off x="635900" y="1610435"/>
            <a:ext cx="10717899" cy="405338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3742" y="5866997"/>
            <a:ext cx="10590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World Social Science Report 2016, UNESCO</a:t>
            </a:r>
          </a:p>
          <a:p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392467"/>
            <a:ext cx="12192000" cy="1325563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Figure 3: Number of social and human science publications on inequality and social justice per region for two periods, 1994-2003 and 2004-2013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543278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US" sz="2800" b="1" dirty="0"/>
              <a:t>Figure 4: Number of social and human science publications on inequality and social justice per country, 1992-2013 </a:t>
            </a:r>
            <a:endParaRPr lang="en-IN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4364" t="40850" r="11570" b="31011"/>
          <a:stretch/>
        </p:blipFill>
        <p:spPr>
          <a:xfrm>
            <a:off x="838200" y="1825625"/>
            <a:ext cx="10590057" cy="390643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763742" y="5866997"/>
            <a:ext cx="105900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Source: World Social Science Report 2016, UNESCO and the ISSC, Paris.</a:t>
            </a:r>
          </a:p>
          <a:p>
            <a:r>
              <a:rPr lang="en-US" dirty="0"/>
              <a:t>https://unesdoc.unesco.org/ark:/48223/pf0000245825</a:t>
            </a:r>
          </a:p>
        </p:txBody>
      </p:sp>
    </p:spTree>
    <p:extLst>
      <p:ext uri="{BB962C8B-B14F-4D97-AF65-F5344CB8AC3E}">
        <p14:creationId xmlns:p14="http://schemas.microsoft.com/office/powerpoint/2010/main" val="2557764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415</Words>
  <Application>Microsoft Office PowerPoint</Application>
  <PresentationFormat>Widescreen</PresentationFormat>
  <Paragraphs>52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History and Present of the Research and Funding in the Social Sciences </vt:lpstr>
      <vt:lpstr>PowerPoint Presentation</vt:lpstr>
      <vt:lpstr>The three risks</vt:lpstr>
      <vt:lpstr>PowerPoint Presentation</vt:lpstr>
      <vt:lpstr>PowerPoint Presentation</vt:lpstr>
      <vt:lpstr>Figure 1: Number of social science and humanities publications on inequalities and social justice produced worldwide per year, 1992-2013</vt:lpstr>
      <vt:lpstr>Figure 2: Number of social and human science publications on inequality and social justice per region, 1992-2013 </vt:lpstr>
      <vt:lpstr>Figure 3: Number of social and human science publications on inequality and social justice per region for two periods, 1994-2003 and 2004-2013</vt:lpstr>
      <vt:lpstr>Figure 4: Number of social and human science publications on inequality and social justice per country, 1992-2013 </vt:lpstr>
      <vt:lpstr> Divide in understanding what ‘knowledge’ is </vt:lpstr>
      <vt:lpstr>Divide in the resources available for knowledge production. </vt:lpstr>
      <vt:lpstr>Social Science Research in India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SAISREE</dc:creator>
  <cp:lastModifiedBy>Dr. Manju Nair</cp:lastModifiedBy>
  <cp:revision>13</cp:revision>
  <dcterms:created xsi:type="dcterms:W3CDTF">2021-06-10T04:23:25Z</dcterms:created>
  <dcterms:modified xsi:type="dcterms:W3CDTF">2021-06-10T06:22:41Z</dcterms:modified>
</cp:coreProperties>
</file>